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3"/>
  </p:notesMasterIdLst>
  <p:sldIdLst>
    <p:sldId id="256" r:id="rId2"/>
    <p:sldId id="292" r:id="rId3"/>
    <p:sldId id="258" r:id="rId4"/>
    <p:sldId id="259" r:id="rId5"/>
    <p:sldId id="280" r:id="rId6"/>
    <p:sldId id="275" r:id="rId7"/>
    <p:sldId id="279" r:id="rId8"/>
    <p:sldId id="278" r:id="rId9"/>
    <p:sldId id="298" r:id="rId10"/>
    <p:sldId id="272" r:id="rId11"/>
    <p:sldId id="291" r:id="rId12"/>
    <p:sldId id="265" r:id="rId13"/>
    <p:sldId id="297" r:id="rId14"/>
    <p:sldId id="260" r:id="rId15"/>
    <p:sldId id="274" r:id="rId16"/>
    <p:sldId id="299" r:id="rId17"/>
    <p:sldId id="301" r:id="rId18"/>
    <p:sldId id="300" r:id="rId19"/>
    <p:sldId id="271" r:id="rId20"/>
    <p:sldId id="277" r:id="rId21"/>
    <p:sldId id="289" r:id="rId22"/>
    <p:sldId id="293" r:id="rId23"/>
    <p:sldId id="261" r:id="rId24"/>
    <p:sldId id="296" r:id="rId25"/>
    <p:sldId id="262" r:id="rId26"/>
    <p:sldId id="287" r:id="rId27"/>
    <p:sldId id="285" r:id="rId28"/>
    <p:sldId id="286" r:id="rId29"/>
    <p:sldId id="295" r:id="rId30"/>
    <p:sldId id="302" r:id="rId31"/>
    <p:sldId id="290" r:id="rId32"/>
  </p:sldIdLst>
  <p:sldSz cx="9144000" cy="6858000" type="screen4x3"/>
  <p:notesSz cx="6858000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97" autoAdjust="0"/>
    <p:restoredTop sz="94660"/>
  </p:normalViewPr>
  <p:slideViewPr>
    <p:cSldViewPr>
      <p:cViewPr varScale="1">
        <p:scale>
          <a:sx n="110" d="100"/>
          <a:sy n="110" d="100"/>
        </p:scale>
        <p:origin x="15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3" Type="http://schemas.openxmlformats.org/officeDocument/2006/relationships/slide" Target="slides/slide4.xml"/><Relationship Id="rId7" Type="http://schemas.openxmlformats.org/officeDocument/2006/relationships/slide" Target="slides/slide12.xml"/><Relationship Id="rId12" Type="http://schemas.openxmlformats.org/officeDocument/2006/relationships/slide" Target="slides/slide25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10.xml"/><Relationship Id="rId11" Type="http://schemas.openxmlformats.org/officeDocument/2006/relationships/slide" Target="slides/slide23.xml"/><Relationship Id="rId5" Type="http://schemas.openxmlformats.org/officeDocument/2006/relationships/slide" Target="slides/slide9.xml"/><Relationship Id="rId10" Type="http://schemas.openxmlformats.org/officeDocument/2006/relationships/slide" Target="slides/slide19.xml"/><Relationship Id="rId4" Type="http://schemas.openxmlformats.org/officeDocument/2006/relationships/slide" Target="slides/slide6.xml"/><Relationship Id="rId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3022" tIns="46511" rIns="93022" bIns="46511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3022" tIns="46511" rIns="93022" bIns="46511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EF0481C8-A3A0-4495-B8E2-3AD8370A8613}" type="datetimeFigureOut">
              <a:rPr lang="de-DE"/>
              <a:pPr>
                <a:defRPr/>
              </a:pPr>
              <a:t>24.09.2022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22" tIns="46511" rIns="93022" bIns="46511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16463"/>
            <a:ext cx="5486400" cy="4465637"/>
          </a:xfrm>
          <a:prstGeom prst="rect">
            <a:avLst/>
          </a:prstGeom>
        </p:spPr>
        <p:txBody>
          <a:bodyPr vert="horz" lIns="93022" tIns="46511" rIns="93022" bIns="46511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3022" tIns="46511" rIns="93022" bIns="46511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wrap="square" lIns="93022" tIns="46511" rIns="93022" bIns="465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9B2F90-1023-4C35-A7FF-FF71A1C68A7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92347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Konzepte und Leitgedanken sollen immer vom 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aus gedacht werden. Das Kind und seine positive Entwicklung stehen im Mittelpunkt. 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Dreiklang von LEBEN LERNEN WERTSCHÄTZEN bildet die Grundlage aller Konzepte und Projekte unseres Schulprofils.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B2F90-1023-4C35-A7FF-FF71A1C68A7D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54927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Arbeitsgruppen</a:t>
            </a:r>
            <a:r>
              <a:rPr lang="de-DE" altLang="de-DE" baseline="0" dirty="0" smtClean="0"/>
              <a:t> mit Eltern: Struktur offener Ganztag, Konzept Lernen auf Distanz, Neugestaltung St. Martin, …</a:t>
            </a:r>
            <a:endParaRPr lang="de-DE" altLang="de-DE" dirty="0" smtClean="0"/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2050" indent="-2317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27188" indent="-2317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2325" indent="-2317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4952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0672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6392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2112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5F133770-9BBE-482F-9633-1930C151A966}" type="slidenum">
              <a:rPr lang="de-DE" altLang="de-DE" sz="1200"/>
              <a:pPr/>
              <a:t>11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784228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JeKisS – wöchentlich</a:t>
            </a:r>
            <a:r>
              <a:rPr lang="de-DE" baseline="0" dirty="0" smtClean="0"/>
              <a:t> stattfindender Chor seit 2013</a:t>
            </a:r>
          </a:p>
          <a:p>
            <a:r>
              <a:rPr lang="de-DE" baseline="0" dirty="0" smtClean="0"/>
              <a:t>JeKits – Musikalische Grundausbildung, läuft im Unterricht seit diesem Jahr 2022, jedes erste Schuljahr startet jetzt damit. Die Kinder haben eine Std. JeKits mit Lehrer*in der Musikschule und Musiklehrer*in unserer Schule.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B2F90-1023-4C35-A7FF-FF71A1C68A7D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10757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Zeitschiene Mittagessen und Hausaufgaben der einzelnen Jahrgangsstufen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B2F90-1023-4C35-A7FF-FF71A1C68A7D}" type="slidenum">
              <a:rPr lang="de-DE" altLang="de-DE" smtClean="0"/>
              <a:pPr/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80034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2050" indent="-2317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27188" indent="-2317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2325" indent="-2317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4952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0672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6392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2112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20BBEB2A-6B3A-44C1-8C3D-4185D987014B}" type="slidenum">
              <a:rPr lang="de-DE" altLang="de-DE" sz="1200"/>
              <a:pPr/>
              <a:t>29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3925049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2050" indent="-2317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27188" indent="-2317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2325" indent="-2317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4952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0672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6392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21125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FD6CB163-65CB-4C27-AFB8-33EEB5C8949F}" type="slidenum">
              <a:rPr lang="de-DE" altLang="de-DE" sz="1200"/>
              <a:pPr/>
              <a:t>31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771248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39556 h 317"/>
                  <a:gd name="T4" fmla="*/ 624 w 624"/>
                  <a:gd name="T5" fmla="*/ 1395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7391 h 317"/>
                  <a:gd name="T4" fmla="*/ 624 w 624"/>
                  <a:gd name="T5" fmla="*/ 1473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52 h 317"/>
                  <a:gd name="T4" fmla="*/ 624 w 624"/>
                  <a:gd name="T5" fmla="*/ 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46332 h 272"/>
                  <a:gd name="T4" fmla="*/ 240 w 624"/>
                  <a:gd name="T5" fmla="*/ 129187 h 272"/>
                  <a:gd name="T6" fmla="*/ 624 w 624"/>
                  <a:gd name="T7" fmla="*/ 14633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5 h 362"/>
                  <a:gd name="T4" fmla="*/ 248 w 632"/>
                  <a:gd name="T5" fmla="*/ 15 h 362"/>
                  <a:gd name="T6" fmla="*/ 632 w 632"/>
                  <a:gd name="T7" fmla="*/ 15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39556 h 317"/>
                  <a:gd name="T4" fmla="*/ 624 w 624"/>
                  <a:gd name="T5" fmla="*/ 1395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7391 h 317"/>
                  <a:gd name="T4" fmla="*/ 624 w 624"/>
                  <a:gd name="T5" fmla="*/ 1473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52 h 317"/>
                  <a:gd name="T4" fmla="*/ 624 w 624"/>
                  <a:gd name="T5" fmla="*/ 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7690 h 272"/>
                  <a:gd name="T4" fmla="*/ 240 w 624"/>
                  <a:gd name="T5" fmla="*/ 121729 h 272"/>
                  <a:gd name="T6" fmla="*/ 624 w 624"/>
                  <a:gd name="T7" fmla="*/ 13769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6 h 362"/>
                  <a:gd name="T4" fmla="*/ 248 w 632"/>
                  <a:gd name="T5" fmla="*/ 16 h 362"/>
                  <a:gd name="T6" fmla="*/ 632 w 632"/>
                  <a:gd name="T7" fmla="*/ 16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39556 h 317"/>
                  <a:gd name="T4" fmla="*/ 624 w 624"/>
                  <a:gd name="T5" fmla="*/ 1395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7391 h 317"/>
                  <a:gd name="T4" fmla="*/ 624 w 624"/>
                  <a:gd name="T5" fmla="*/ 1473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7690 h 272"/>
                  <a:gd name="T4" fmla="*/ 240 w 624"/>
                  <a:gd name="T5" fmla="*/ 121729 h 272"/>
                  <a:gd name="T6" fmla="*/ 624 w 624"/>
                  <a:gd name="T7" fmla="*/ 13769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6 h 362"/>
                  <a:gd name="T4" fmla="*/ 248 w 632"/>
                  <a:gd name="T5" fmla="*/ 16 h 362"/>
                  <a:gd name="T6" fmla="*/ 632 w 632"/>
                  <a:gd name="T7" fmla="*/ 16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74 h 385"/>
                <a:gd name="T2" fmla="*/ 5762 w 5762"/>
                <a:gd name="T3" fmla="*/ 835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7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152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414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Hier klicken, um Master-Titelformat zu bearbeiten.</a:t>
            </a:r>
          </a:p>
        </p:txBody>
      </p:sp>
      <p:sp>
        <p:nvSpPr>
          <p:cNvPr id="2153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 smtClean="0"/>
              <a:t>Hier klicken, um Master-Untertitelformat zu bearbeiten.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D0CE27B-F983-4AF7-BEB9-86D9C4B63989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26840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2C25D-4194-4F81-BFFA-E7FEE007852A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18485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90F4D-9AFB-4792-AE88-7FD391AD60EC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8859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D68F5-9C52-45FF-B0FB-CD3F3E6399F3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7772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7FD23-1E04-474C-9896-C608A176DD27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37925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7191FF-336E-4167-A6AC-85D57133B08E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7842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D69FA1-EED1-42FB-BE3C-EFA493EA9605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17095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8692A-8986-4537-830C-5A7FA2198735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2160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66B5F-DC94-4D14-88EA-D6B453A03FAD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6943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0AC73-736D-4272-9D5D-D51D572BDA2D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738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9C52F-D99A-45ED-8546-8706D57A15C2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5462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39556 h 317"/>
                  <a:gd name="T4" fmla="*/ 624 w 624"/>
                  <a:gd name="T5" fmla="*/ 1395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7391 h 317"/>
                  <a:gd name="T4" fmla="*/ 624 w 624"/>
                  <a:gd name="T5" fmla="*/ 1473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52 h 317"/>
                  <a:gd name="T4" fmla="*/ 624 w 624"/>
                  <a:gd name="T5" fmla="*/ 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46332 h 272"/>
                  <a:gd name="T4" fmla="*/ 240 w 624"/>
                  <a:gd name="T5" fmla="*/ 129187 h 272"/>
                  <a:gd name="T6" fmla="*/ 624 w 624"/>
                  <a:gd name="T7" fmla="*/ 14633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5 h 362"/>
                  <a:gd name="T4" fmla="*/ 248 w 632"/>
                  <a:gd name="T5" fmla="*/ 15 h 362"/>
                  <a:gd name="T6" fmla="*/ 632 w 632"/>
                  <a:gd name="T7" fmla="*/ 15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42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39556 h 317"/>
                  <a:gd name="T4" fmla="*/ 624 w 624"/>
                  <a:gd name="T5" fmla="*/ 1395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7391 h 317"/>
                  <a:gd name="T4" fmla="*/ 624 w 624"/>
                  <a:gd name="T5" fmla="*/ 1473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45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52 h 317"/>
                  <a:gd name="T4" fmla="*/ 624 w 624"/>
                  <a:gd name="T5" fmla="*/ 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46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7690 h 272"/>
                  <a:gd name="T4" fmla="*/ 240 w 624"/>
                  <a:gd name="T5" fmla="*/ 121729 h 272"/>
                  <a:gd name="T6" fmla="*/ 624 w 624"/>
                  <a:gd name="T7" fmla="*/ 13769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47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6 h 362"/>
                  <a:gd name="T4" fmla="*/ 248 w 632"/>
                  <a:gd name="T5" fmla="*/ 16 h 362"/>
                  <a:gd name="T6" fmla="*/ 632 w 632"/>
                  <a:gd name="T7" fmla="*/ 16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48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39556 h 317"/>
                  <a:gd name="T4" fmla="*/ 624 w 624"/>
                  <a:gd name="T5" fmla="*/ 1395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49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7391 h 317"/>
                  <a:gd name="T4" fmla="*/ 624 w 624"/>
                  <a:gd name="T5" fmla="*/ 1473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50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51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52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7690 h 272"/>
                  <a:gd name="T4" fmla="*/ 240 w 624"/>
                  <a:gd name="T5" fmla="*/ 121729 h 272"/>
                  <a:gd name="T6" fmla="*/ 624 w 624"/>
                  <a:gd name="T7" fmla="*/ 13769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53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6 h 362"/>
                  <a:gd name="T4" fmla="*/ 248 w 632"/>
                  <a:gd name="T5" fmla="*/ 16 h 362"/>
                  <a:gd name="T6" fmla="*/ 632 w 632"/>
                  <a:gd name="T7" fmla="*/ 16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033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74 h 385"/>
                <a:gd name="T2" fmla="*/ 10 w 5762"/>
                <a:gd name="T3" fmla="*/ 835 h 385"/>
                <a:gd name="T4" fmla="*/ 10 w 5762"/>
                <a:gd name="T5" fmla="*/ 4 h 385"/>
                <a:gd name="T6" fmla="*/ 0 w 5762"/>
                <a:gd name="T7" fmla="*/ 0 h 385"/>
                <a:gd name="T8" fmla="*/ 0 w 5762"/>
                <a:gd name="T9" fmla="*/ 87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0 w 5761"/>
                <a:gd name="T3" fmla="*/ 0 h 189"/>
                <a:gd name="T4" fmla="*/ 10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Hier klicken, um Master-Titelformat zu bearbeiten.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Hier klicken, um Master-Textformat zu bearbeiten.</a:t>
            </a:r>
          </a:p>
          <a:p>
            <a:pPr lvl="1"/>
            <a:r>
              <a:rPr lang="en-US" altLang="de-DE" smtClean="0"/>
              <a:t>Zweite Ebene</a:t>
            </a:r>
          </a:p>
          <a:p>
            <a:pPr lvl="2"/>
            <a:r>
              <a:rPr lang="en-US" altLang="de-DE" smtClean="0"/>
              <a:t>Dritte Ebene</a:t>
            </a:r>
          </a:p>
          <a:p>
            <a:pPr lvl="3"/>
            <a:r>
              <a:rPr lang="en-US" altLang="de-DE" smtClean="0"/>
              <a:t>Vierte Ebene</a:t>
            </a:r>
          </a:p>
          <a:p>
            <a:pPr lvl="4"/>
            <a:r>
              <a:rPr lang="en-US" altLang="de-DE" smtClean="0"/>
              <a:t>Fünfte Ebene</a:t>
            </a:r>
          </a:p>
        </p:txBody>
      </p:sp>
      <p:sp>
        <p:nvSpPr>
          <p:cNvPr id="20507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08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09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fld id="{F8B7FB85-AA12-47DB-AFF7-57DEEAE05590}" type="slidenum">
              <a:rPr lang="en-US" altLang="de-DE"/>
              <a:pPr/>
              <a:t>‹Nr.›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gs-vaalserquartier.d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990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de-DE" b="1" dirty="0" smtClean="0">
                <a:solidFill>
                  <a:schemeClr val="accent6"/>
                </a:solidFill>
                <a:latin typeface="+mn-lt"/>
              </a:rPr>
              <a:t>GGS </a:t>
            </a:r>
            <a:r>
              <a:rPr lang="de-DE" b="1" dirty="0" err="1" smtClean="0">
                <a:solidFill>
                  <a:schemeClr val="accent6"/>
                </a:solidFill>
                <a:latin typeface="+mn-lt"/>
              </a:rPr>
              <a:t>Vaalserquartier</a:t>
            </a:r>
            <a:endParaRPr lang="de-DE" b="1" dirty="0" smtClean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573463"/>
            <a:ext cx="7993062" cy="2879725"/>
          </a:xfrm>
        </p:spPr>
        <p:txBody>
          <a:bodyPr/>
          <a:lstStyle/>
          <a:p>
            <a:pPr algn="ctr">
              <a:defRPr/>
            </a:pPr>
            <a:r>
              <a:rPr lang="de-DE" dirty="0" smtClean="0"/>
              <a:t>Erste Informationen für Eltern von Schulneulingen </a:t>
            </a:r>
          </a:p>
          <a:p>
            <a:pPr algn="ctr">
              <a:defRPr/>
            </a:pPr>
            <a:r>
              <a:rPr lang="de-DE" dirty="0" smtClean="0"/>
              <a:t>zum Tag der Offenen Tür 2022</a:t>
            </a:r>
          </a:p>
          <a:p>
            <a:pPr algn="ctr">
              <a:defRPr/>
            </a:pPr>
            <a:endParaRPr lang="de-DE" dirty="0" smtClean="0"/>
          </a:p>
          <a:p>
            <a:pPr algn="ctr">
              <a:defRPr/>
            </a:pPr>
            <a:r>
              <a:rPr lang="de-DE" b="1" dirty="0" smtClean="0">
                <a:solidFill>
                  <a:schemeClr val="accent6"/>
                </a:solidFill>
              </a:rPr>
              <a:t>HERZLICH WILLKOMMEN!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1173163" y="457200"/>
            <a:ext cx="7772400" cy="762000"/>
          </a:xfrm>
        </p:spPr>
        <p:txBody>
          <a:bodyPr/>
          <a:lstStyle/>
          <a:p>
            <a:r>
              <a:rPr lang="de-DE" altLang="de-DE" sz="4000" b="1" dirty="0" smtClean="0">
                <a:solidFill>
                  <a:schemeClr val="accent2"/>
                </a:solidFill>
                <a:latin typeface="Arial" charset="0"/>
              </a:rPr>
              <a:t>Schulprofil</a:t>
            </a:r>
          </a:p>
        </p:txBody>
      </p:sp>
      <p:sp>
        <p:nvSpPr>
          <p:cNvPr id="16388" name="Text Box 1028"/>
          <p:cNvSpPr txBox="1">
            <a:spLocks noChangeArrowheads="1"/>
          </p:cNvSpPr>
          <p:nvPr/>
        </p:nvSpPr>
        <p:spPr bwMode="auto">
          <a:xfrm>
            <a:off x="1128141" y="1195711"/>
            <a:ext cx="7620000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kumimoji="0" lang="de-DE" altLang="de-DE" dirty="0"/>
              <a:t> </a:t>
            </a:r>
            <a:r>
              <a:rPr kumimoji="0" lang="de-DE" altLang="de-DE" sz="2400" b="1" dirty="0" smtClean="0"/>
              <a:t>Demokratische </a:t>
            </a:r>
            <a:r>
              <a:rPr kumimoji="0" lang="de-DE" altLang="de-DE" sz="2400" b="1" dirty="0"/>
              <a:t>Dimension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kumimoji="0" lang="de-DE" altLang="de-DE" sz="2400" b="1" dirty="0"/>
              <a:t> </a:t>
            </a:r>
            <a:r>
              <a:rPr kumimoji="0" lang="de-DE" altLang="de-DE" sz="2400" b="1" dirty="0" smtClean="0"/>
              <a:t> </a:t>
            </a:r>
            <a:r>
              <a:rPr kumimoji="0" lang="de-DE" altLang="de-DE" sz="2400" b="1" dirty="0" smtClean="0">
                <a:solidFill>
                  <a:schemeClr val="accent4"/>
                </a:solidFill>
              </a:rPr>
              <a:t>Musikalische Erziehung</a:t>
            </a:r>
            <a:endParaRPr kumimoji="0" lang="de-DE" altLang="de-DE" sz="2400" b="1" dirty="0">
              <a:solidFill>
                <a:schemeClr val="accent4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kumimoji="0" lang="de-DE" altLang="de-DE" sz="2400" b="1" dirty="0" smtClean="0">
                <a:solidFill>
                  <a:schemeClr val="accent4"/>
                </a:solidFill>
              </a:rPr>
              <a:t>  Förderung von Schüler*innen, die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kumimoji="0" lang="de-DE" altLang="de-DE" sz="2400" b="1" dirty="0">
                <a:solidFill>
                  <a:schemeClr val="accent4"/>
                </a:solidFill>
              </a:rPr>
              <a:t> </a:t>
            </a:r>
            <a:r>
              <a:rPr kumimoji="0" lang="de-DE" altLang="de-DE" sz="2400" b="1" dirty="0" smtClean="0">
                <a:solidFill>
                  <a:schemeClr val="accent4"/>
                </a:solidFill>
              </a:rPr>
              <a:t>  langsamer lernen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kumimoji="0" lang="de-DE" altLang="de-DE" sz="2400" b="1" dirty="0">
                <a:solidFill>
                  <a:schemeClr val="accent4"/>
                </a:solidFill>
              </a:rPr>
              <a:t>  Begabungsförderung </a:t>
            </a:r>
            <a:r>
              <a:rPr kumimoji="0" lang="de-DE" altLang="de-DE" sz="2400" b="1" dirty="0"/>
              <a:t>(AC Modell)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kumimoji="0" lang="de-DE" altLang="de-DE" sz="2400" b="1" dirty="0" smtClean="0"/>
              <a:t>  Mintfreundliche </a:t>
            </a:r>
            <a:r>
              <a:rPr kumimoji="0" lang="de-DE" altLang="de-DE" sz="2400" b="1" dirty="0"/>
              <a:t>Schule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kumimoji="0" lang="de-DE" altLang="de-DE" sz="2400" b="1" dirty="0"/>
              <a:t> </a:t>
            </a:r>
            <a:r>
              <a:rPr kumimoji="0" lang="de-DE" altLang="de-DE" sz="2400" b="1" dirty="0" smtClean="0"/>
              <a:t> Mobilität</a:t>
            </a:r>
            <a:r>
              <a:rPr kumimoji="0" lang="de-DE" altLang="de-DE" sz="2400" b="1" dirty="0"/>
              <a:t>, Bewegung </a:t>
            </a:r>
            <a:r>
              <a:rPr kumimoji="0" lang="de-DE" altLang="de-DE" sz="2400" b="1" dirty="0" smtClean="0"/>
              <a:t>und Gesund-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kumimoji="0" lang="de-DE" altLang="de-DE" sz="2400" b="1" dirty="0"/>
              <a:t> </a:t>
            </a:r>
            <a:r>
              <a:rPr kumimoji="0" lang="de-DE" altLang="de-DE" sz="2400" b="1" dirty="0" smtClean="0"/>
              <a:t>  </a:t>
            </a:r>
            <a:r>
              <a:rPr kumimoji="0" lang="de-DE" altLang="de-DE" sz="2400" b="1" dirty="0" err="1" smtClean="0"/>
              <a:t>heit</a:t>
            </a:r>
            <a:r>
              <a:rPr kumimoji="0" lang="de-DE" altLang="de-DE" sz="2400" b="1" dirty="0" smtClean="0"/>
              <a:t>, Natur-Tag</a:t>
            </a:r>
            <a:endParaRPr kumimoji="0" lang="de-DE" altLang="de-DE" sz="2400" b="1" dirty="0"/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kumimoji="0" lang="de-DE" altLang="de-DE" sz="2400" b="1" dirty="0"/>
              <a:t> </a:t>
            </a:r>
            <a:r>
              <a:rPr kumimoji="0" lang="de-DE" altLang="de-DE" sz="2400" b="1" dirty="0" smtClean="0"/>
              <a:t> Offener </a:t>
            </a:r>
            <a:r>
              <a:rPr kumimoji="0" lang="de-DE" altLang="de-DE" sz="2400" b="1" dirty="0"/>
              <a:t>Ganztag - OGS</a:t>
            </a:r>
            <a:r>
              <a:rPr kumimoji="0" lang="de-DE" altLang="de-DE" sz="2800" dirty="0"/>
              <a:t> </a:t>
            </a:r>
          </a:p>
        </p:txBody>
      </p:sp>
      <p:pic>
        <p:nvPicPr>
          <p:cNvPr id="12292" name="Picture 1029" descr="C:\Users\Dewes\Pictures\Bilder Schülerzeitung 2013 2\Farblabor kl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28600"/>
            <a:ext cx="25273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187450" y="404813"/>
            <a:ext cx="7272338" cy="77251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altLang="de-DE" sz="4000" b="1" dirty="0">
                <a:solidFill>
                  <a:schemeClr val="accent2"/>
                </a:solidFill>
                <a:latin typeface="Arial" charset="0"/>
              </a:rPr>
              <a:t>Demokratische Dimension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de-DE" altLang="de-DE" sz="3200" dirty="0">
                <a:latin typeface="+mn-lt"/>
              </a:rPr>
              <a:t> </a:t>
            </a:r>
            <a:r>
              <a:rPr lang="de-DE" altLang="de-DE" dirty="0" smtClean="0">
                <a:latin typeface="+mn-lt"/>
              </a:rPr>
              <a:t>Klassensprecher*innen</a:t>
            </a:r>
            <a:endParaRPr lang="de-DE" altLang="de-DE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de-DE" altLang="de-DE" dirty="0">
                <a:latin typeface="+mn-lt"/>
              </a:rPr>
              <a:t> </a:t>
            </a:r>
            <a:r>
              <a:rPr lang="de-DE" altLang="de-DE" dirty="0" smtClean="0">
                <a:latin typeface="+mn-lt"/>
              </a:rPr>
              <a:t>Pausenhelfer*innen</a:t>
            </a:r>
            <a:endParaRPr lang="de-DE" altLang="de-DE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de-DE" altLang="de-DE" dirty="0">
                <a:latin typeface="+mn-lt"/>
              </a:rPr>
              <a:t> </a:t>
            </a:r>
            <a:r>
              <a:rPr lang="de-DE" altLang="de-DE" dirty="0" smtClean="0">
                <a:latin typeface="+mn-lt"/>
              </a:rPr>
              <a:t>Streitschlichter*innen</a:t>
            </a:r>
            <a:endParaRPr lang="de-DE" altLang="de-DE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de-DE" altLang="de-DE" dirty="0">
                <a:latin typeface="+mn-lt"/>
              </a:rPr>
              <a:t> </a:t>
            </a:r>
            <a:r>
              <a:rPr lang="de-DE" dirty="0">
                <a:latin typeface="+mn-lt"/>
              </a:rPr>
              <a:t>Kinderparlament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de-DE" dirty="0">
                <a:latin typeface="+mn-lt"/>
              </a:rPr>
              <a:t> Aachener Kinderparlament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de-DE" dirty="0">
                <a:latin typeface="+mn-lt"/>
              </a:rPr>
              <a:t> Klassenrat in allen Klassen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de-DE" dirty="0">
                <a:latin typeface="+mn-lt"/>
              </a:rPr>
              <a:t> </a:t>
            </a:r>
            <a:r>
              <a:rPr lang="de-DE" dirty="0" smtClean="0">
                <a:latin typeface="+mn-lt"/>
              </a:rPr>
              <a:t>Schulsprecher*innen</a:t>
            </a:r>
            <a:endParaRPr lang="de-DE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de-DE" dirty="0">
                <a:latin typeface="+mn-lt"/>
              </a:rPr>
              <a:t> </a:t>
            </a:r>
            <a:r>
              <a:rPr lang="de-DE" dirty="0" smtClean="0">
                <a:latin typeface="+mn-lt"/>
              </a:rPr>
              <a:t>Arbeitsgruppen mit Elternbeteiligung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de-DE" dirty="0" smtClean="0">
                <a:latin typeface="+mn-lt"/>
              </a:rPr>
              <a:t> Willkommensbeauftragte in allen Klassen</a:t>
            </a:r>
            <a:r>
              <a:rPr lang="de-DE" dirty="0">
                <a:latin typeface="+mn-lt"/>
              </a:rPr>
              <a:t/>
            </a:r>
            <a:br>
              <a:rPr lang="de-DE" dirty="0">
                <a:latin typeface="+mn-lt"/>
              </a:rPr>
            </a:br>
            <a:endParaRPr lang="de-DE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de-DE" altLang="de-DE" sz="3200" dirty="0">
              <a:latin typeface="+mn-lt"/>
            </a:endParaRPr>
          </a:p>
          <a:p>
            <a:pPr>
              <a:defRPr/>
            </a:pPr>
            <a:r>
              <a:rPr lang="de-DE" altLang="de-DE" dirty="0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71600" y="1268760"/>
            <a:ext cx="8029762" cy="664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de-DE" sz="3200" dirty="0" smtClean="0">
                <a:latin typeface="+mn-lt"/>
              </a:rPr>
              <a:t>Wir haben mehrere Kooperationen mit </a:t>
            </a:r>
          </a:p>
          <a:p>
            <a:pPr lvl="1">
              <a:defRPr/>
            </a:pPr>
            <a:r>
              <a:rPr lang="de-DE" sz="3200" dirty="0" smtClean="0">
                <a:latin typeface="+mn-lt"/>
              </a:rPr>
              <a:t>der Aachener Musikschule: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de-DE" sz="3200" dirty="0" smtClean="0">
                <a:latin typeface="+mn-lt"/>
              </a:rPr>
              <a:t>JeKisS </a:t>
            </a:r>
            <a:r>
              <a:rPr lang="de-DE" sz="3200" dirty="0">
                <a:latin typeface="+mn-lt"/>
              </a:rPr>
              <a:t>(</a:t>
            </a:r>
            <a:r>
              <a:rPr lang="de-DE" sz="3200" b="1" dirty="0">
                <a:latin typeface="+mn-lt"/>
              </a:rPr>
              <a:t>Je</a:t>
            </a:r>
            <a:r>
              <a:rPr lang="de-DE" sz="3200" dirty="0">
                <a:latin typeface="+mn-lt"/>
              </a:rPr>
              <a:t>dem </a:t>
            </a:r>
            <a:r>
              <a:rPr lang="de-DE" sz="3200" b="1" dirty="0">
                <a:latin typeface="+mn-lt"/>
              </a:rPr>
              <a:t>K</a:t>
            </a:r>
            <a:r>
              <a:rPr lang="de-DE" sz="3200" dirty="0">
                <a:latin typeface="+mn-lt"/>
              </a:rPr>
              <a:t>ind </a:t>
            </a:r>
            <a:r>
              <a:rPr lang="de-DE" sz="3200" b="1" dirty="0">
                <a:latin typeface="+mn-lt"/>
              </a:rPr>
              <a:t>s</a:t>
            </a:r>
            <a:r>
              <a:rPr lang="de-DE" sz="3200" dirty="0">
                <a:latin typeface="+mn-lt"/>
              </a:rPr>
              <a:t>eine </a:t>
            </a:r>
            <a:r>
              <a:rPr lang="de-DE" sz="3200" b="1" dirty="0">
                <a:latin typeface="+mn-lt"/>
              </a:rPr>
              <a:t>S</a:t>
            </a:r>
            <a:r>
              <a:rPr lang="de-DE" sz="3200" dirty="0">
                <a:latin typeface="+mn-lt"/>
              </a:rPr>
              <a:t>timme) </a:t>
            </a:r>
            <a:endParaRPr lang="de-DE" sz="3200" dirty="0" smtClean="0"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de-DE" sz="3200" dirty="0" smtClean="0">
                <a:latin typeface="+mn-lt"/>
              </a:rPr>
              <a:t>JeKits (</a:t>
            </a:r>
            <a:r>
              <a:rPr lang="de-DE" sz="3200" b="1" dirty="0" smtClean="0">
                <a:latin typeface="+mn-lt"/>
              </a:rPr>
              <a:t>Je</a:t>
            </a:r>
            <a:r>
              <a:rPr lang="de-DE" sz="3200" dirty="0" smtClean="0">
                <a:latin typeface="+mn-lt"/>
              </a:rPr>
              <a:t>dem </a:t>
            </a:r>
            <a:r>
              <a:rPr lang="de-DE" sz="3200" b="1" dirty="0" smtClean="0">
                <a:latin typeface="+mn-lt"/>
              </a:rPr>
              <a:t>K</a:t>
            </a:r>
            <a:r>
              <a:rPr lang="de-DE" sz="3200" dirty="0" smtClean="0">
                <a:latin typeface="+mn-lt"/>
              </a:rPr>
              <a:t>ind </a:t>
            </a:r>
            <a:r>
              <a:rPr lang="de-DE" sz="3200" b="1" dirty="0" smtClean="0">
                <a:latin typeface="+mn-lt"/>
              </a:rPr>
              <a:t>I</a:t>
            </a:r>
            <a:r>
              <a:rPr lang="de-DE" sz="3200" dirty="0" smtClean="0">
                <a:latin typeface="+mn-lt"/>
              </a:rPr>
              <a:t>nstrumente, </a:t>
            </a:r>
            <a:r>
              <a:rPr lang="de-DE" sz="3200" b="1" dirty="0" smtClean="0">
                <a:latin typeface="+mn-lt"/>
              </a:rPr>
              <a:t>T</a:t>
            </a:r>
            <a:r>
              <a:rPr lang="de-DE" sz="3200" dirty="0" smtClean="0">
                <a:latin typeface="+mn-lt"/>
              </a:rPr>
              <a:t>an-</a:t>
            </a:r>
          </a:p>
          <a:p>
            <a:pPr lvl="1">
              <a:defRPr/>
            </a:pPr>
            <a:r>
              <a:rPr lang="de-DE" sz="3200" dirty="0">
                <a:latin typeface="+mn-lt"/>
              </a:rPr>
              <a:t> </a:t>
            </a:r>
            <a:r>
              <a:rPr lang="de-DE" sz="3200" dirty="0" smtClean="0">
                <a:latin typeface="+mn-lt"/>
              </a:rPr>
              <a:t>   </a:t>
            </a:r>
            <a:r>
              <a:rPr lang="de-DE" sz="3200" dirty="0" err="1" smtClean="0">
                <a:latin typeface="+mn-lt"/>
              </a:rPr>
              <a:t>zen</a:t>
            </a:r>
            <a:r>
              <a:rPr lang="de-DE" sz="3200" dirty="0" smtClean="0">
                <a:latin typeface="+mn-lt"/>
              </a:rPr>
              <a:t>, </a:t>
            </a:r>
            <a:r>
              <a:rPr lang="de-DE" sz="3200" b="1" dirty="0" smtClean="0">
                <a:latin typeface="+mn-lt"/>
              </a:rPr>
              <a:t>S</a:t>
            </a:r>
            <a:r>
              <a:rPr lang="de-DE" sz="3200" dirty="0" smtClean="0">
                <a:latin typeface="+mn-lt"/>
              </a:rPr>
              <a:t>ingen)</a:t>
            </a:r>
            <a:endParaRPr lang="de-DE" sz="3200" dirty="0">
              <a:latin typeface="+mn-lt"/>
            </a:endParaRPr>
          </a:p>
          <a:p>
            <a:pPr lvl="1">
              <a:defRPr/>
            </a:pPr>
            <a:endParaRPr lang="de-DE" sz="1000" dirty="0" smtClean="0">
              <a:latin typeface="+mn-lt"/>
            </a:endParaRPr>
          </a:p>
          <a:p>
            <a:pPr lvl="1">
              <a:buFontTx/>
              <a:buChar char="•"/>
              <a:defRPr/>
            </a:pPr>
            <a:r>
              <a:rPr lang="de-DE" sz="3200" dirty="0" smtClean="0">
                <a:latin typeface="+mn-lt"/>
              </a:rPr>
              <a:t> Herbstsingen </a:t>
            </a:r>
            <a:r>
              <a:rPr lang="de-DE" sz="3200" dirty="0">
                <a:latin typeface="+mn-lt"/>
              </a:rPr>
              <a:t>am Tag der Offenen Tür</a:t>
            </a:r>
          </a:p>
          <a:p>
            <a:pPr lvl="1">
              <a:buFontTx/>
              <a:buChar char="•"/>
              <a:defRPr/>
            </a:pPr>
            <a:r>
              <a:rPr lang="de-DE" sz="3200" dirty="0" smtClean="0">
                <a:latin typeface="+mn-lt"/>
              </a:rPr>
              <a:t> Adventssingen</a:t>
            </a:r>
          </a:p>
          <a:p>
            <a:pPr lvl="1">
              <a:buFontTx/>
              <a:buChar char="•"/>
              <a:defRPr/>
            </a:pPr>
            <a:r>
              <a:rPr lang="de-DE" sz="3200" dirty="0">
                <a:latin typeface="+mn-lt"/>
              </a:rPr>
              <a:t> </a:t>
            </a:r>
            <a:r>
              <a:rPr lang="de-DE" sz="3200" dirty="0" smtClean="0">
                <a:latin typeface="+mn-lt"/>
              </a:rPr>
              <a:t>JeKisS-Chor beim Schulfest</a:t>
            </a:r>
          </a:p>
          <a:p>
            <a:pPr lvl="1">
              <a:buFontTx/>
              <a:buChar char="•"/>
              <a:defRPr/>
            </a:pPr>
            <a:r>
              <a:rPr lang="de-DE" sz="3200" dirty="0">
                <a:latin typeface="+mn-lt"/>
              </a:rPr>
              <a:t> </a:t>
            </a:r>
            <a:r>
              <a:rPr lang="de-DE" sz="3200" dirty="0" smtClean="0">
                <a:latin typeface="+mn-lt"/>
              </a:rPr>
              <a:t>Frühlingssingen</a:t>
            </a:r>
          </a:p>
          <a:p>
            <a:pPr lvl="1">
              <a:buFontTx/>
              <a:buChar char="•"/>
              <a:defRPr/>
            </a:pPr>
            <a:endParaRPr lang="de-DE" sz="3200" dirty="0">
              <a:latin typeface="+mn-lt"/>
            </a:endParaRPr>
          </a:p>
          <a:p>
            <a:pPr lvl="1">
              <a:defRPr/>
            </a:pPr>
            <a:endParaRPr lang="de-DE" sz="3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1">
              <a:defRPr/>
            </a:pPr>
            <a:endParaRPr lang="de-DE" sz="3200" dirty="0">
              <a:latin typeface="+mn-lt"/>
            </a:endParaRPr>
          </a:p>
          <a:p>
            <a:pPr lvl="1">
              <a:defRPr/>
            </a:pPr>
            <a:endParaRPr lang="de-DE" sz="3200" dirty="0">
              <a:latin typeface="+mn-lt"/>
            </a:endParaRP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333375"/>
            <a:ext cx="7010400" cy="838200"/>
          </a:xfrm>
        </p:spPr>
        <p:txBody>
          <a:bodyPr/>
          <a:lstStyle/>
          <a:p>
            <a:r>
              <a:rPr kumimoji="0" lang="de-DE" altLang="de-DE" sz="4000" b="1" dirty="0" smtClean="0">
                <a:solidFill>
                  <a:srgbClr val="2D5CB9"/>
                </a:solidFill>
                <a:latin typeface="Arial" charset="0"/>
              </a:rPr>
              <a:t>Musikalische Erziehung</a:t>
            </a:r>
            <a:endParaRPr lang="de-DE" altLang="de-DE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47664" y="476672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4000" b="1" dirty="0" smtClean="0">
                <a:solidFill>
                  <a:schemeClr val="accent4"/>
                </a:solidFill>
                <a:latin typeface="Arial" charset="0"/>
              </a:rPr>
              <a:t>Förderung von Schüler*in-</a:t>
            </a:r>
            <a:r>
              <a:rPr lang="de-DE" altLang="de-DE" sz="4000" b="1" dirty="0" err="1" smtClean="0">
                <a:solidFill>
                  <a:schemeClr val="accent4"/>
                </a:solidFill>
                <a:latin typeface="Arial" charset="0"/>
              </a:rPr>
              <a:t>nen</a:t>
            </a:r>
            <a:r>
              <a:rPr lang="de-DE" altLang="de-DE" sz="4000" b="1" dirty="0" smtClean="0">
                <a:solidFill>
                  <a:schemeClr val="accent4"/>
                </a:solidFill>
                <a:latin typeface="Arial" charset="0"/>
              </a:rPr>
              <a:t>, die langsamer lernen </a:t>
            </a:r>
            <a:endParaRPr lang="de-DE" sz="4000" dirty="0">
              <a:solidFill>
                <a:schemeClr val="accent4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583668" y="1988840"/>
            <a:ext cx="676875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+mn-lt"/>
              </a:rPr>
              <a:t>Förderung im </a:t>
            </a:r>
            <a:r>
              <a:rPr lang="de-DE" b="1" dirty="0" smtClean="0">
                <a:solidFill>
                  <a:schemeClr val="accent4"/>
                </a:solidFill>
                <a:latin typeface="+mn-lt"/>
              </a:rPr>
              <a:t>Klassenverband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differenziertes Arbeitsmaterial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Tages- / Wochenplan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+mn-lt"/>
              </a:rPr>
              <a:t>m</a:t>
            </a:r>
            <a:r>
              <a:rPr lang="de-DE" dirty="0" smtClean="0">
                <a:latin typeface="+mn-lt"/>
              </a:rPr>
              <a:t>ehr Zeit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Förderunterricht / Teamteaching </a:t>
            </a:r>
            <a:r>
              <a:rPr lang="de-DE" sz="1600" dirty="0" smtClean="0">
                <a:latin typeface="+mn-lt"/>
              </a:rPr>
              <a:t>(Doppelbesetzung)</a:t>
            </a:r>
          </a:p>
          <a:p>
            <a:endParaRPr lang="de-DE" sz="800" dirty="0">
              <a:latin typeface="+mn-lt"/>
            </a:endParaRPr>
          </a:p>
          <a:p>
            <a:r>
              <a:rPr lang="de-DE" b="1" dirty="0" smtClean="0">
                <a:latin typeface="+mn-lt"/>
              </a:rPr>
              <a:t>Förderung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+mn-lt"/>
              </a:rPr>
              <a:t>d</a:t>
            </a:r>
            <a:r>
              <a:rPr lang="de-DE" dirty="0" smtClean="0">
                <a:latin typeface="+mn-lt"/>
              </a:rPr>
              <a:t>urch Sonderpädagog*in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+mn-lt"/>
              </a:rPr>
              <a:t>d</a:t>
            </a:r>
            <a:r>
              <a:rPr lang="de-DE" dirty="0" smtClean="0">
                <a:latin typeface="+mn-lt"/>
              </a:rPr>
              <a:t>urch die sozialpädagogische Fachkraft in der Schuleingangsphase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+mn-lt"/>
              </a:rPr>
              <a:t>d</a:t>
            </a:r>
            <a:r>
              <a:rPr lang="de-DE" dirty="0" smtClean="0">
                <a:latin typeface="+mn-lt"/>
              </a:rPr>
              <a:t>urch JutE-Frauen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ggf. Teilnahme an der Hausaufgaben-Hilfe durchgeführt von Lehrer*innen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288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90563" y="533400"/>
            <a:ext cx="8453437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endParaRPr kumimoji="0" lang="de-DE" altLang="de-DE" sz="2400" dirty="0"/>
          </a:p>
          <a:p>
            <a:pPr lvl="1">
              <a:spcBef>
                <a:spcPct val="0"/>
              </a:spcBef>
              <a:buFontTx/>
              <a:buChar char="•"/>
            </a:pPr>
            <a:r>
              <a:rPr kumimoji="0" lang="de-DE" altLang="de-DE" sz="2400" dirty="0"/>
              <a:t> </a:t>
            </a:r>
            <a:r>
              <a:rPr kumimoji="0" lang="de-DE" altLang="de-DE" sz="2600" dirty="0" smtClean="0"/>
              <a:t>Forderunterricht </a:t>
            </a:r>
            <a:r>
              <a:rPr kumimoji="0" lang="de-DE" altLang="de-DE" sz="2600" dirty="0"/>
              <a:t>in Förder-</a:t>
            </a:r>
            <a:br>
              <a:rPr kumimoji="0" lang="de-DE" altLang="de-DE" sz="2600" dirty="0"/>
            </a:br>
            <a:r>
              <a:rPr kumimoji="0" lang="de-DE" altLang="de-DE" sz="2600" dirty="0"/>
              <a:t>  bändern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kumimoji="0" lang="de-DE" altLang="de-DE" sz="2600" b="1" dirty="0"/>
              <a:t>Aachener Modellschule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kumimoji="0" lang="de-DE" altLang="de-DE" sz="2600" dirty="0"/>
              <a:t> MINT Pluskurse im Sach-</a:t>
            </a:r>
            <a:br>
              <a:rPr kumimoji="0" lang="de-DE" altLang="de-DE" sz="2600" dirty="0"/>
            </a:br>
            <a:r>
              <a:rPr kumimoji="0" lang="de-DE" altLang="de-DE" sz="2600" dirty="0"/>
              <a:t>  </a:t>
            </a:r>
            <a:r>
              <a:rPr kumimoji="0" lang="de-DE" altLang="de-DE" sz="2600" dirty="0" err="1"/>
              <a:t>unterricht</a:t>
            </a:r>
            <a:r>
              <a:rPr kumimoji="0" lang="de-DE" altLang="de-DE" sz="2600" dirty="0"/>
              <a:t> Klasse 3 und 4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kumimoji="0" lang="de-DE" altLang="de-DE" sz="2600" dirty="0"/>
              <a:t> MINT PC2, AG </a:t>
            </a:r>
            <a:r>
              <a:rPr kumimoji="0" lang="de-DE" altLang="de-DE" sz="2600" dirty="0" smtClean="0"/>
              <a:t>Info3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kumimoji="0" lang="de-DE" altLang="de-DE" sz="2600" dirty="0" smtClean="0"/>
              <a:t> Mathematik-Wettbewerbe</a:t>
            </a:r>
            <a:endParaRPr kumimoji="0" lang="de-DE" altLang="de-DE" sz="2600" dirty="0"/>
          </a:p>
          <a:p>
            <a:pPr lvl="1">
              <a:spcBef>
                <a:spcPct val="0"/>
              </a:spcBef>
              <a:buFontTx/>
              <a:buChar char="•"/>
            </a:pPr>
            <a:r>
              <a:rPr kumimoji="0" lang="de-DE" altLang="de-DE" sz="2600" dirty="0"/>
              <a:t> AG Schülerzeitung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kumimoji="0" lang="de-DE" altLang="de-DE" sz="2600" dirty="0"/>
              <a:t> AG Streitschlichtung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kumimoji="0" lang="de-DE" altLang="de-DE" sz="2600" dirty="0"/>
              <a:t> AG Kinderparlament, </a:t>
            </a:r>
            <a:r>
              <a:rPr kumimoji="0" lang="de-DE" altLang="de-DE" sz="2600" dirty="0" smtClean="0"/>
              <a:t>Teil-</a:t>
            </a:r>
            <a:r>
              <a:rPr kumimoji="0" lang="de-DE" altLang="de-DE" sz="2600" dirty="0"/>
              <a:t/>
            </a:r>
            <a:br>
              <a:rPr kumimoji="0" lang="de-DE" altLang="de-DE" sz="2600" dirty="0"/>
            </a:br>
            <a:r>
              <a:rPr kumimoji="0" lang="de-DE" altLang="de-DE" sz="2600" dirty="0"/>
              <a:t>  </a:t>
            </a:r>
            <a:r>
              <a:rPr kumimoji="0" lang="de-DE" altLang="de-DE" sz="2600" dirty="0" err="1"/>
              <a:t>nahme</a:t>
            </a:r>
            <a:r>
              <a:rPr kumimoji="0" lang="de-DE" altLang="de-DE" sz="2600" dirty="0"/>
              <a:t> am AC Kinderparlament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kumimoji="0" lang="de-DE" altLang="de-DE" sz="2600" dirty="0" smtClean="0"/>
              <a:t> AG </a:t>
            </a:r>
            <a:r>
              <a:rPr kumimoji="0" lang="de-DE" altLang="de-DE" sz="2600" dirty="0"/>
              <a:t>Sport Forder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kumimoji="0" lang="de-DE" altLang="de-DE" sz="2600" dirty="0"/>
              <a:t> Kunstkurs in </a:t>
            </a:r>
            <a:r>
              <a:rPr kumimoji="0" lang="de-DE" altLang="de-DE" sz="2600" dirty="0" smtClean="0"/>
              <a:t>Kooperation</a:t>
            </a:r>
            <a:endParaRPr kumimoji="0" lang="de-DE" altLang="de-DE" sz="2600" dirty="0"/>
          </a:p>
          <a:p>
            <a:pPr lvl="1">
              <a:spcBef>
                <a:spcPct val="0"/>
              </a:spcBef>
              <a:buFontTx/>
              <a:buNone/>
            </a:pPr>
            <a:r>
              <a:rPr kumimoji="0" lang="de-DE" altLang="de-DE" sz="2600" dirty="0"/>
              <a:t>  mit dem </a:t>
            </a:r>
            <a:r>
              <a:rPr kumimoji="0" lang="de-DE" altLang="de-DE" sz="2600" dirty="0" smtClean="0"/>
              <a:t>Ludwig Forum der Stadt Aachen </a:t>
            </a:r>
            <a:endParaRPr kumimoji="0" lang="de-DE" altLang="de-DE" sz="2600" dirty="0"/>
          </a:p>
        </p:txBody>
      </p:sp>
      <p:pic>
        <p:nvPicPr>
          <p:cNvPr id="16387" name="Picture 4" descr="N:\neu\Schülerzeitung\Projektwoche Gesundheit\Chemische Versuche zu Nahrungsmitteln\Projekt Dewes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965200"/>
            <a:ext cx="2906712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7696200" cy="609600"/>
          </a:xfrm>
        </p:spPr>
        <p:txBody>
          <a:bodyPr/>
          <a:lstStyle/>
          <a:p>
            <a:r>
              <a:rPr kumimoji="0" lang="de-DE" altLang="de-DE" sz="4000" b="1" dirty="0" smtClean="0">
                <a:solidFill>
                  <a:srgbClr val="2D5CB9"/>
                </a:solidFill>
                <a:latin typeface="Arial" charset="0"/>
              </a:rPr>
              <a:t>Begabungsförderung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28" descr="F:\Fotos PPP Schulneulinge\Exploregio-Mobil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7637463" cy="65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Natur-Tag</a:t>
            </a:r>
            <a:endParaRPr lang="de-DE" b="1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808" y="1916832"/>
            <a:ext cx="3836516" cy="37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17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Bachbegehung </a:t>
            </a:r>
            <a:endParaRPr lang="de-DE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F:\Fotos PPP Schulneulinge\Euregio Do 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5835675" cy="389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529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Kunst plus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029" descr="F:\Fotos PPP Schulneulinge\Kunst 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31" y="2060848"/>
            <a:ext cx="6432663" cy="354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326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31813" y="1700213"/>
            <a:ext cx="561657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buFontTx/>
              <a:buChar char="•"/>
              <a:defRPr/>
            </a:pPr>
            <a:r>
              <a:rPr lang="de-DE" sz="3200" dirty="0">
                <a:latin typeface="+mn-lt"/>
              </a:rPr>
              <a:t> umfassendes Mobilitäts- </a:t>
            </a:r>
            <a:br>
              <a:rPr lang="de-DE" sz="3200" dirty="0">
                <a:latin typeface="+mn-lt"/>
              </a:rPr>
            </a:br>
            <a:r>
              <a:rPr lang="de-DE" sz="3200" dirty="0">
                <a:latin typeface="+mn-lt"/>
              </a:rPr>
              <a:t>  </a:t>
            </a:r>
            <a:r>
              <a:rPr lang="de-DE" sz="3200" dirty="0" err="1">
                <a:latin typeface="+mn-lt"/>
              </a:rPr>
              <a:t>konzept</a:t>
            </a:r>
            <a:r>
              <a:rPr lang="de-DE" sz="3200" dirty="0">
                <a:latin typeface="+mn-lt"/>
              </a:rPr>
              <a:t>: Elternhaltestelle</a:t>
            </a:r>
          </a:p>
          <a:p>
            <a:pPr lvl="1">
              <a:buFontTx/>
              <a:buChar char="•"/>
              <a:defRPr/>
            </a:pPr>
            <a:r>
              <a:rPr lang="de-DE" sz="3200" dirty="0">
                <a:latin typeface="+mn-lt"/>
              </a:rPr>
              <a:t> </a:t>
            </a:r>
            <a:r>
              <a:rPr lang="de-DE" sz="3200" dirty="0" smtClean="0">
                <a:latin typeface="+mn-lt"/>
              </a:rPr>
              <a:t>Bundesjugendspiele und</a:t>
            </a:r>
          </a:p>
          <a:p>
            <a:pPr lvl="1">
              <a:defRPr/>
            </a:pPr>
            <a:r>
              <a:rPr lang="de-DE" sz="3200" dirty="0">
                <a:latin typeface="+mn-lt"/>
              </a:rPr>
              <a:t> </a:t>
            </a:r>
            <a:r>
              <a:rPr lang="de-DE" sz="3200" dirty="0" smtClean="0">
                <a:latin typeface="+mn-lt"/>
              </a:rPr>
              <a:t> Sponsorenlauf</a:t>
            </a:r>
            <a:endParaRPr lang="de-DE" sz="3200" dirty="0">
              <a:latin typeface="+mn-lt"/>
            </a:endParaRPr>
          </a:p>
          <a:p>
            <a:pPr lvl="1">
              <a:buFontTx/>
              <a:buChar char="•"/>
              <a:defRPr/>
            </a:pPr>
            <a:r>
              <a:rPr lang="de-DE" sz="3200" dirty="0" smtClean="0">
                <a:latin typeface="+mn-lt"/>
              </a:rPr>
              <a:t> bewegter </a:t>
            </a:r>
            <a:r>
              <a:rPr lang="de-DE" sz="3200" dirty="0">
                <a:latin typeface="+mn-lt"/>
              </a:rPr>
              <a:t>Unterricht</a:t>
            </a:r>
          </a:p>
          <a:p>
            <a:pPr lvl="1">
              <a:buFontTx/>
              <a:buChar char="•"/>
              <a:defRPr/>
            </a:pPr>
            <a:r>
              <a:rPr lang="de-DE" sz="3200" dirty="0">
                <a:latin typeface="+mn-lt"/>
              </a:rPr>
              <a:t> </a:t>
            </a:r>
            <a:r>
              <a:rPr lang="de-DE" sz="3200" dirty="0" smtClean="0">
                <a:latin typeface="+mn-lt"/>
              </a:rPr>
              <a:t>Natur-Tag (Koop. NABU)</a:t>
            </a:r>
            <a:endParaRPr lang="de-DE" sz="3200" dirty="0">
              <a:latin typeface="+mn-lt"/>
            </a:endParaRPr>
          </a:p>
          <a:p>
            <a:pPr lvl="1">
              <a:buFontTx/>
              <a:buChar char="•"/>
              <a:defRPr/>
            </a:pPr>
            <a:r>
              <a:rPr lang="de-DE" sz="3200" dirty="0">
                <a:latin typeface="+mn-lt"/>
              </a:rPr>
              <a:t> Teilnahme am Programm </a:t>
            </a:r>
            <a:br>
              <a:rPr lang="de-DE" sz="3200" dirty="0">
                <a:latin typeface="+mn-lt"/>
              </a:rPr>
            </a:br>
            <a:r>
              <a:rPr lang="de-DE" sz="3200" dirty="0">
                <a:latin typeface="+mn-lt"/>
              </a:rPr>
              <a:t>  </a:t>
            </a:r>
            <a:r>
              <a:rPr lang="de-DE" sz="3200" dirty="0" smtClean="0">
                <a:latin typeface="+mn-lt"/>
              </a:rPr>
              <a:t> Klasse2000</a:t>
            </a:r>
            <a:endParaRPr lang="de-DE" sz="3200" dirty="0">
              <a:solidFill>
                <a:srgbClr val="FF0000"/>
              </a:solidFill>
              <a:latin typeface="+mn-lt"/>
            </a:endParaRPr>
          </a:p>
          <a:p>
            <a:pPr lvl="1">
              <a:buFontTx/>
              <a:buChar char="•"/>
              <a:defRPr/>
            </a:pPr>
            <a:r>
              <a:rPr lang="de-DE" sz="3200" dirty="0">
                <a:latin typeface="+mn-lt"/>
              </a:rPr>
              <a:t> Schulobstprogramm</a:t>
            </a:r>
          </a:p>
        </p:txBody>
      </p:sp>
      <p:pic>
        <p:nvPicPr>
          <p:cNvPr id="20483" name="Picture 2" descr="N:\neu\Schülerzeitung\Projektwoche Gesundheit\gesundes Frühstück\IMG_0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2992438" cy="56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381000"/>
            <a:ext cx="7726363" cy="609600"/>
          </a:xfrm>
        </p:spPr>
        <p:txBody>
          <a:bodyPr/>
          <a:lstStyle/>
          <a:p>
            <a:r>
              <a:rPr kumimoji="0" lang="de-DE" altLang="de-DE" sz="4000" b="1" dirty="0" smtClean="0">
                <a:solidFill>
                  <a:srgbClr val="2D5CB9"/>
                </a:solidFill>
                <a:latin typeface="Arial" charset="0"/>
              </a:rPr>
              <a:t>Mobilität, Bewegung und Gesundheit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</a:rPr>
              <a:t>Wir führen Sie heute durch das Programm:</a:t>
            </a:r>
            <a:endParaRPr lang="de-DE" dirty="0">
              <a:latin typeface="+mn-lt"/>
            </a:endParaRPr>
          </a:p>
        </p:txBody>
      </p:sp>
      <p:sp>
        <p:nvSpPr>
          <p:cNvPr id="512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Nicole Krawczyk 		Leiterin OGS</a:t>
            </a:r>
          </a:p>
          <a:p>
            <a:pPr>
              <a:defRPr/>
            </a:pPr>
            <a:endParaRPr lang="de-DE" altLang="de-DE" sz="800" dirty="0" smtClean="0"/>
          </a:p>
          <a:p>
            <a:pPr>
              <a:defRPr/>
            </a:pPr>
            <a:r>
              <a:rPr lang="de-DE" altLang="de-DE" dirty="0" smtClean="0"/>
              <a:t>Birgitta Froleyks 		Schulleiterin</a:t>
            </a:r>
            <a:endParaRPr lang="de-DE" altLang="de-DE" sz="800" dirty="0"/>
          </a:p>
          <a:p>
            <a:pPr>
              <a:defRPr/>
            </a:pPr>
            <a:endParaRPr lang="de-DE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F:\Fotos PPP Schulneulinge\Fahrradprüfung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77888"/>
            <a:ext cx="7897813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F:\Fotos PPP Schulneulinge\Schwimwettbewerb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4767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6013" y="4762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de-DE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Förderverein</a:t>
            </a:r>
            <a:endParaRPr lang="de-DE" b="1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3163" y="1628775"/>
            <a:ext cx="7772400" cy="4467225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de-DE" sz="2400" dirty="0" smtClean="0"/>
              <a:t>Unser Förderverein unterstützt uns vielfältig: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de-DE" sz="2400" dirty="0" smtClean="0"/>
              <a:t>O  Eigentumskästen für jedes Kind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de-DE" sz="2400" dirty="0" smtClean="0"/>
              <a:t>O  mitwachsende Schultische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de-DE" sz="2400" dirty="0" smtClean="0"/>
              <a:t>O  Klettergerüst und Kletterwand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de-DE" sz="2400" dirty="0" smtClean="0"/>
              <a:t>O  feuerfeste Glasvitrinen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de-DE" sz="2400" dirty="0" smtClean="0"/>
              <a:t>O  Pausenmaterial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de-DE" sz="2400" dirty="0" smtClean="0"/>
              <a:t>O  Natur-Tag und Klasse2000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de-DE" sz="2400" dirty="0" smtClean="0"/>
              <a:t>O  und noch vieles mehr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de-DE" sz="2400" dirty="0" smtClean="0"/>
              <a:t>Finanzielle Unterstützung und tatkräftige Mithilfe im Förderverein ist sehr gerne gesehen.</a:t>
            </a:r>
          </a:p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38200" y="914400"/>
            <a:ext cx="7694613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buFontTx/>
              <a:buChar char="•"/>
              <a:defRPr/>
            </a:pPr>
            <a:r>
              <a:rPr lang="de-DE" sz="3000" dirty="0">
                <a:latin typeface="+mn-lt"/>
              </a:rPr>
              <a:t> gemeinsames Mittagessen</a:t>
            </a:r>
          </a:p>
          <a:p>
            <a:pPr lvl="1">
              <a:buFontTx/>
              <a:buChar char="•"/>
              <a:defRPr/>
            </a:pPr>
            <a:r>
              <a:rPr lang="de-DE" sz="3000" dirty="0">
                <a:latin typeface="+mn-lt"/>
              </a:rPr>
              <a:t> Hausaufgabenbetreuung und –</a:t>
            </a:r>
            <a:r>
              <a:rPr lang="de-DE" sz="3000" dirty="0" err="1">
                <a:latin typeface="+mn-lt"/>
              </a:rPr>
              <a:t>hilfe</a:t>
            </a:r>
            <a:endParaRPr lang="de-DE" sz="3000" dirty="0">
              <a:latin typeface="+mn-lt"/>
            </a:endParaRPr>
          </a:p>
          <a:p>
            <a:pPr lvl="1">
              <a:buFontTx/>
              <a:buChar char="•"/>
              <a:defRPr/>
            </a:pPr>
            <a:r>
              <a:rPr lang="de-DE" sz="3000" dirty="0">
                <a:latin typeface="+mn-lt"/>
              </a:rPr>
              <a:t> reichhaltiges Kursangebot, Freispiel</a:t>
            </a:r>
          </a:p>
          <a:p>
            <a:pPr lvl="1">
              <a:buFontTx/>
              <a:buChar char="•"/>
              <a:defRPr/>
            </a:pPr>
            <a:r>
              <a:rPr lang="de-DE" sz="3000" dirty="0">
                <a:latin typeface="+mn-lt"/>
              </a:rPr>
              <a:t> Exkursionen</a:t>
            </a:r>
          </a:p>
          <a:p>
            <a:pPr lvl="1">
              <a:buFontTx/>
              <a:buChar char="•"/>
              <a:defRPr/>
            </a:pPr>
            <a:r>
              <a:rPr lang="de-DE" sz="3000" dirty="0">
                <a:latin typeface="+mn-lt"/>
              </a:rPr>
              <a:t> familienfreundliche Öffnungszeiten</a:t>
            </a:r>
          </a:p>
          <a:p>
            <a:pPr lvl="1">
              <a:buFontTx/>
              <a:buChar char="•"/>
              <a:defRPr/>
            </a:pPr>
            <a:r>
              <a:rPr lang="de-DE" sz="3000" dirty="0">
                <a:latin typeface="+mn-lt"/>
              </a:rPr>
              <a:t> Ferienbetreuung</a:t>
            </a:r>
          </a:p>
        </p:txBody>
      </p:sp>
      <p:pic>
        <p:nvPicPr>
          <p:cNvPr id="24579" name="Picture 4" descr="N:\neu\Schülerzeitung\DFB-Mobil\P1020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3789363"/>
            <a:ext cx="631666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7772400" cy="685800"/>
          </a:xfrm>
        </p:spPr>
        <p:txBody>
          <a:bodyPr/>
          <a:lstStyle/>
          <a:p>
            <a:r>
              <a:rPr kumimoji="0" lang="de-DE" altLang="de-DE" sz="4000" b="1" dirty="0" smtClean="0">
                <a:solidFill>
                  <a:srgbClr val="2D5CB9"/>
                </a:solidFill>
                <a:latin typeface="Arial" charset="0"/>
              </a:rPr>
              <a:t>Unser Offener Ganztag (OGS)</a:t>
            </a:r>
            <a:endParaRPr lang="de-DE" altLang="de-DE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834810"/>
              </p:ext>
            </p:extLst>
          </p:nvPr>
        </p:nvGraphicFramePr>
        <p:xfrm>
          <a:off x="1259632" y="1196752"/>
          <a:ext cx="7272808" cy="3024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236"/>
                <a:gridCol w="1295973"/>
                <a:gridCol w="1443279"/>
                <a:gridCol w="1444062"/>
                <a:gridCol w="1328099"/>
                <a:gridCol w="1306159"/>
              </a:tblGrid>
              <a:tr h="8268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1100" kern="15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1600" kern="150" dirty="0">
                          <a:effectLst/>
                        </a:rPr>
                        <a:t>11:45-12:30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1600" kern="150" dirty="0">
                          <a:effectLst/>
                        </a:rPr>
                        <a:t>12:30-13:15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1600" kern="150" dirty="0">
                          <a:effectLst/>
                        </a:rPr>
                        <a:t>13:15-14:00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1600" kern="150" dirty="0">
                          <a:effectLst/>
                        </a:rPr>
                        <a:t>14:00-14:45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1600" kern="150" dirty="0">
                          <a:effectLst/>
                        </a:rPr>
                        <a:t>14:45-15:30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38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1600" kern="150" dirty="0">
                          <a:effectLst/>
                        </a:rPr>
                        <a:t>1er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1100" kern="150" dirty="0">
                          <a:effectLst/>
                        </a:rPr>
                        <a:t>Mensa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1100" kern="150" dirty="0">
                          <a:effectLst/>
                        </a:rPr>
                        <a:t>Hausaufgaben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1100" kern="15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1100" kern="15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1100" kern="15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1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1600" kern="150" dirty="0">
                          <a:effectLst/>
                        </a:rPr>
                        <a:t>2er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1100" kern="15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1100" kern="150" dirty="0">
                          <a:effectLst/>
                        </a:rPr>
                        <a:t>Mensa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1100" kern="150" dirty="0">
                          <a:effectLst/>
                        </a:rPr>
                        <a:t>Hausaufgaben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1100" kern="15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1100" kern="15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1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1600" kern="150" dirty="0">
                          <a:effectLst/>
                        </a:rPr>
                        <a:t>3er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1100" kern="15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1100" kern="15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1100" kern="150" dirty="0">
                          <a:effectLst/>
                        </a:rPr>
                        <a:t>Mensa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1100" kern="150" dirty="0">
                          <a:effectLst/>
                        </a:rPr>
                        <a:t>Hausaufgaben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1100" kern="15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1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1600" kern="150" dirty="0">
                          <a:effectLst/>
                        </a:rPr>
                        <a:t>4er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1100" kern="15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1100" kern="15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1100" kern="150">
                          <a:effectLst/>
                        </a:rPr>
                        <a:t>Hausaufgaben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1100" kern="150" dirty="0">
                          <a:effectLst/>
                        </a:rPr>
                        <a:t>Mensa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039766" y="375629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Zeitschiene Mittagessen und Hausauf-gaben der einzelnen Jahrgangsstufen: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051720" y="4293096"/>
            <a:ext cx="5904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Abholzeiten: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14:45 Uhr / 15:30 Uhr / 16:15 Uhr</a:t>
            </a:r>
          </a:p>
          <a:p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 16:15 Uhr fließend bis 16:45 Uhr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741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76200"/>
            <a:ext cx="8153400" cy="609600"/>
          </a:xfrm>
        </p:spPr>
        <p:txBody>
          <a:bodyPr/>
          <a:lstStyle/>
          <a:p>
            <a:r>
              <a:rPr kumimoji="0" lang="de-DE" altLang="de-DE" sz="4000" smtClean="0">
                <a:solidFill>
                  <a:srgbClr val="0066FF"/>
                </a:solidFill>
                <a:latin typeface="Arial" charset="0"/>
              </a:rPr>
              <a:t>Impressionen aus dem Schulleben</a:t>
            </a:r>
          </a:p>
        </p:txBody>
      </p:sp>
      <p:pic>
        <p:nvPicPr>
          <p:cNvPr id="25603" name="Picture 13" descr="F:\Fotos PPP Schulneulinge\Gesic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744538"/>
            <a:ext cx="4586288" cy="611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F:\Fotos PPP Schulneulinge\Einschulungsfeier Schultüten mitt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765175"/>
            <a:ext cx="7881938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F:\Fotos PPP Schulneulinge\Erntedank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54063"/>
            <a:ext cx="708660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 descr="F:\Fotos PPP Schulneulinge\Karneval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7821613" cy="586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835150" y="981075"/>
            <a:ext cx="6553200" cy="66787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800" b="1" dirty="0">
                <a:solidFill>
                  <a:schemeClr val="bg2"/>
                </a:solidFill>
                <a:latin typeface="+mn-lt"/>
              </a:rPr>
              <a:t>Zur Anmeldung bitte mitbringen:</a:t>
            </a:r>
          </a:p>
          <a:p>
            <a:pPr>
              <a:defRPr/>
            </a:pPr>
            <a:endParaRPr lang="de-DE" sz="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b="1" dirty="0" smtClean="0">
                <a:latin typeface="+mn-lt"/>
              </a:rPr>
              <a:t>Kind</a:t>
            </a:r>
            <a:endParaRPr lang="de-DE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latin typeface="+mn-lt"/>
              </a:rPr>
              <a:t>Geburtsurkunde </a:t>
            </a:r>
            <a:r>
              <a:rPr lang="de-DE" dirty="0">
                <a:latin typeface="+mn-lt"/>
              </a:rPr>
              <a:t>des Kindes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latin typeface="+mn-lt"/>
              </a:rPr>
              <a:t>Anschreiben </a:t>
            </a:r>
            <a:r>
              <a:rPr lang="de-DE" dirty="0">
                <a:latin typeface="+mn-lt"/>
              </a:rPr>
              <a:t>der Stadt </a:t>
            </a:r>
            <a:r>
              <a:rPr lang="de-DE" dirty="0" smtClean="0">
                <a:latin typeface="+mn-lt"/>
              </a:rPr>
              <a:t>Aachen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latin typeface="+mn-lt"/>
              </a:rPr>
              <a:t>Impfausweis des Kindes (Masernschutz)</a:t>
            </a:r>
          </a:p>
          <a:p>
            <a:pPr>
              <a:defRPr/>
            </a:pPr>
            <a:endParaRPr lang="de-DE" sz="800" dirty="0">
              <a:latin typeface="+mn-lt"/>
            </a:endParaRPr>
          </a:p>
          <a:p>
            <a:pPr>
              <a:defRPr/>
            </a:pPr>
            <a:endParaRPr lang="de-DE" sz="800" dirty="0">
              <a:latin typeface="+mn-lt"/>
            </a:endParaRPr>
          </a:p>
          <a:p>
            <a:pPr>
              <a:defRPr/>
            </a:pPr>
            <a:r>
              <a:rPr lang="de-DE" dirty="0">
                <a:latin typeface="+mn-lt"/>
              </a:rPr>
              <a:t>Bitte beachten:</a:t>
            </a:r>
          </a:p>
          <a:p>
            <a:pPr algn="just">
              <a:defRPr/>
            </a:pPr>
            <a:r>
              <a:rPr lang="de-DE" dirty="0">
                <a:latin typeface="+mn-lt"/>
              </a:rPr>
              <a:t>Die Anmeldung ist von beiden Elternteilen zu unterschreiben.</a:t>
            </a:r>
          </a:p>
          <a:p>
            <a:pPr algn="just">
              <a:defRPr/>
            </a:pPr>
            <a:r>
              <a:rPr lang="de-DE" dirty="0">
                <a:latin typeface="+mn-lt"/>
              </a:rPr>
              <a:t>Sollte bei der Anmeldung nur </a:t>
            </a:r>
            <a:r>
              <a:rPr lang="de-DE" dirty="0" smtClean="0">
                <a:latin typeface="+mn-lt"/>
              </a:rPr>
              <a:t>ein/e Er-ziehungsberechtigte/r </a:t>
            </a:r>
            <a:r>
              <a:rPr lang="de-DE" dirty="0">
                <a:latin typeface="+mn-lt"/>
              </a:rPr>
              <a:t>zugegen sein, ist </a:t>
            </a:r>
            <a:r>
              <a:rPr lang="de-DE" dirty="0" err="1" smtClean="0">
                <a:latin typeface="+mn-lt"/>
              </a:rPr>
              <a:t>ent</a:t>
            </a:r>
            <a:r>
              <a:rPr lang="de-DE" dirty="0" smtClean="0">
                <a:latin typeface="+mn-lt"/>
              </a:rPr>
              <a:t>-weder </a:t>
            </a:r>
            <a:r>
              <a:rPr lang="de-DE" dirty="0">
                <a:latin typeface="+mn-lt"/>
              </a:rPr>
              <a:t>von dem anderen sorgeberechtigten Elternteil eine </a:t>
            </a:r>
            <a:r>
              <a:rPr lang="de-DE" dirty="0" smtClean="0">
                <a:latin typeface="+mn-lt"/>
              </a:rPr>
              <a:t>formlose unterschriebene </a:t>
            </a:r>
            <a:r>
              <a:rPr lang="de-DE" dirty="0">
                <a:latin typeface="+mn-lt"/>
              </a:rPr>
              <a:t>Vollmacht </a:t>
            </a:r>
            <a:r>
              <a:rPr lang="de-DE" dirty="0" smtClean="0">
                <a:latin typeface="+mn-lt"/>
              </a:rPr>
              <a:t>vorzulegen </a:t>
            </a:r>
            <a:r>
              <a:rPr lang="de-DE" dirty="0">
                <a:latin typeface="+mn-lt"/>
              </a:rPr>
              <a:t>oder der Nachweis über das alleinige Sorgerecht</a:t>
            </a:r>
            <a:r>
              <a:rPr lang="de-DE" dirty="0" smtClean="0">
                <a:latin typeface="+mn-lt"/>
              </a:rPr>
              <a:t>.</a:t>
            </a:r>
          </a:p>
          <a:p>
            <a:pPr algn="just">
              <a:defRPr/>
            </a:pPr>
            <a:endParaRPr lang="de-DE" dirty="0">
              <a:latin typeface="+mn-lt"/>
            </a:endParaRPr>
          </a:p>
          <a:p>
            <a:pPr algn="just">
              <a:defRPr/>
            </a:pPr>
            <a:endParaRPr lang="de-DE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152400"/>
            <a:ext cx="7315200" cy="838200"/>
          </a:xfrm>
        </p:spPr>
        <p:txBody>
          <a:bodyPr/>
          <a:lstStyle/>
          <a:p>
            <a:r>
              <a:rPr lang="de-DE" altLang="de-DE" sz="4000" b="1" dirty="0" smtClean="0">
                <a:solidFill>
                  <a:schemeClr val="accent2"/>
                </a:solidFill>
                <a:latin typeface="Arial" charset="0"/>
              </a:rPr>
              <a:t>Strukturdaten</a:t>
            </a:r>
            <a:endParaRPr lang="de-DE" altLang="de-DE" sz="40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322388" y="914400"/>
            <a:ext cx="764222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kumimoji="0" lang="de-DE" altLang="de-DE" dirty="0" smtClean="0"/>
              <a:t> zweizügige Gemeinschaftsgrundschule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kumimoji="0" lang="de-DE" altLang="de-DE" dirty="0" smtClean="0"/>
              <a:t> zurzeit 182 Schüler*innen in 8 Klassen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kumimoji="0" lang="de-DE" altLang="de-DE" dirty="0" smtClean="0"/>
              <a:t> davon </a:t>
            </a:r>
            <a:r>
              <a:rPr kumimoji="0" lang="de-DE" alt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170</a:t>
            </a:r>
            <a:r>
              <a:rPr kumimoji="0" lang="de-DE" altLang="de-DE" dirty="0" smtClean="0"/>
              <a:t> Schüler*innen im Ganztag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kumimoji="0" lang="de-DE" altLang="de-DE" dirty="0" smtClean="0"/>
              <a:t> 10 Lehrer*innen (inkl. Konrektorin und 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kumimoji="0" lang="de-DE" altLang="de-DE" dirty="0"/>
              <a:t> </a:t>
            </a:r>
            <a:r>
              <a:rPr kumimoji="0" lang="de-DE" altLang="de-DE" dirty="0" smtClean="0"/>
              <a:t>  Schulleiterin)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kumimoji="0" lang="de-DE" altLang="de-DE" dirty="0" smtClean="0"/>
              <a:t> 1 Sonderpädagogin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kumimoji="0" lang="de-DE" altLang="de-DE" dirty="0" smtClean="0"/>
              <a:t> 1 sozialpädagogische Fachkraft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kumimoji="0" lang="de-DE" altLang="de-DE" dirty="0" smtClean="0"/>
              <a:t> 15 Mitarbeiter*innen im Ganztag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kumimoji="0" lang="de-DE" altLang="de-DE" dirty="0" smtClean="0"/>
              <a:t> 1 Sekretärin 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kumimoji="0" lang="de-DE" altLang="de-DE" dirty="0" smtClean="0"/>
              <a:t> 1 Hausmeister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59632" y="620688"/>
            <a:ext cx="712879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800" b="1" dirty="0" smtClean="0">
                <a:solidFill>
                  <a:schemeClr val="bg2"/>
                </a:solidFill>
                <a:latin typeface="+mn-lt"/>
              </a:rPr>
              <a:t>Ablauf der Anmeldung</a:t>
            </a:r>
            <a:endParaRPr lang="de-DE" sz="2800" b="1" dirty="0">
              <a:solidFill>
                <a:schemeClr val="bg2"/>
              </a:solidFill>
              <a:latin typeface="+mn-lt"/>
            </a:endParaRPr>
          </a:p>
          <a:p>
            <a:pPr>
              <a:defRPr/>
            </a:pPr>
            <a:endParaRPr lang="de-DE" sz="800" dirty="0">
              <a:latin typeface="+mn-lt"/>
            </a:endParaRPr>
          </a:p>
          <a:p>
            <a:pPr>
              <a:defRPr/>
            </a:pPr>
            <a:r>
              <a:rPr lang="de-DE" dirty="0" smtClean="0">
                <a:latin typeface="+mn-lt"/>
              </a:rPr>
              <a:t>Frau Peiter, Sonderpädagogin, oder Frau Voß-</a:t>
            </a:r>
            <a:r>
              <a:rPr lang="de-DE" dirty="0" err="1" smtClean="0">
                <a:latin typeface="+mn-lt"/>
              </a:rPr>
              <a:t>kämper</a:t>
            </a:r>
            <a:r>
              <a:rPr lang="de-DE" dirty="0" smtClean="0">
                <a:latin typeface="+mn-lt"/>
              </a:rPr>
              <a:t>, sozialpädagogische Fachkraft und die Schulleiterin sprechen mit dem Kind während die Eltern die Anmeldung im Sekretariat durchführen.</a:t>
            </a:r>
          </a:p>
          <a:p>
            <a:pPr>
              <a:defRPr/>
            </a:pPr>
            <a:endParaRPr lang="de-DE" dirty="0">
              <a:latin typeface="+mn-lt"/>
            </a:endParaRPr>
          </a:p>
          <a:p>
            <a:pPr>
              <a:defRPr/>
            </a:pPr>
            <a:r>
              <a:rPr lang="de-DE" dirty="0" smtClean="0">
                <a:latin typeface="+mn-lt"/>
              </a:rPr>
              <a:t>Wichtig: Das Gespräch ist keine Prüfung!</a:t>
            </a:r>
          </a:p>
          <a:p>
            <a:pPr>
              <a:defRPr/>
            </a:pPr>
            <a:endParaRPr lang="de-DE" dirty="0">
              <a:latin typeface="+mn-lt"/>
            </a:endParaRPr>
          </a:p>
          <a:p>
            <a:pPr>
              <a:defRPr/>
            </a:pPr>
            <a:r>
              <a:rPr lang="de-DE" dirty="0" smtClean="0">
                <a:latin typeface="+mn-lt"/>
              </a:rPr>
              <a:t>Wir nehmen alle Kinder, die gerne zu uns kommen wollen, auf. Sollten sich zu viele Kinder anmelden, gehen wir nach diesem Verfahren vor: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latin typeface="+mn-lt"/>
              </a:rPr>
              <a:t>Einzugsgebiet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latin typeface="+mn-lt"/>
              </a:rPr>
              <a:t>Geschwisterkind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latin typeface="+mn-lt"/>
              </a:rPr>
              <a:t>Kindergärten, in der Nähe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latin typeface="+mn-lt"/>
              </a:rPr>
              <a:t>Fußweg des Kindes (Entfernung)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dirty="0">
              <a:latin typeface="+mn-lt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9869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52600" y="4005263"/>
            <a:ext cx="6408738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5400" dirty="0">
                <a:solidFill>
                  <a:srgbClr val="0066FF"/>
                </a:solidFill>
                <a:latin typeface="+mn-lt"/>
              </a:rPr>
              <a:t>Vielen Dank für Ihre Aufmerksamkeit!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476375" y="908050"/>
            <a:ext cx="727233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200" dirty="0">
                <a:latin typeface="+mn-lt"/>
              </a:rPr>
              <a:t>Weitere Informationen </a:t>
            </a:r>
            <a:r>
              <a:rPr lang="de-DE" sz="3200" dirty="0" smtClean="0">
                <a:latin typeface="+mn-lt"/>
              </a:rPr>
              <a:t>und auch die Anmeldeunterlagen bekommen </a:t>
            </a:r>
            <a:r>
              <a:rPr lang="de-DE" sz="3200" dirty="0">
                <a:latin typeface="+mn-lt"/>
              </a:rPr>
              <a:t>Sie auf unserer Homepage </a:t>
            </a:r>
            <a:r>
              <a:rPr lang="de-DE" sz="3200" dirty="0" smtClean="0">
                <a:latin typeface="+mn-lt"/>
              </a:rPr>
              <a:t>unter Downloads.</a:t>
            </a:r>
            <a:endParaRPr lang="de-DE" sz="3200" dirty="0">
              <a:latin typeface="+mn-lt"/>
            </a:endParaRPr>
          </a:p>
          <a:p>
            <a:pPr algn="ctr">
              <a:defRPr/>
            </a:pPr>
            <a:r>
              <a:rPr lang="de-DE" sz="3600" dirty="0">
                <a:latin typeface="+mn-lt"/>
                <a:hlinkClick r:id="rId3"/>
              </a:rPr>
              <a:t>www.ggs-vaalserquartier.de</a:t>
            </a:r>
            <a:endParaRPr lang="de-DE" sz="3600" dirty="0"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547665" y="3429000"/>
            <a:ext cx="7201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  <a:latin typeface="+mn-lt"/>
              </a:rPr>
              <a:t>Die Anmeldeunterlagen erhalten Sie ebenfalls in der Schule. Sie müssen sie nicht vorab ausfüllen.</a:t>
            </a:r>
          </a:p>
          <a:p>
            <a:endParaRPr lang="de-DE" sz="2000" dirty="0">
              <a:solidFill>
                <a:srgbClr val="FF0000"/>
              </a:solidFill>
              <a:latin typeface="+mn-lt"/>
            </a:endParaRPr>
          </a:p>
          <a:p>
            <a:endParaRPr lang="de-DE" sz="2000" dirty="0" smtClean="0">
              <a:solidFill>
                <a:srgbClr val="FF0000"/>
              </a:solidFill>
              <a:latin typeface="+mn-lt"/>
            </a:endParaRPr>
          </a:p>
          <a:p>
            <a:endParaRPr lang="de-DE" sz="2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00"/>
            <a:ext cx="7772400" cy="731838"/>
          </a:xfrm>
        </p:spPr>
        <p:txBody>
          <a:bodyPr/>
          <a:lstStyle/>
          <a:p>
            <a:pPr>
              <a:defRPr/>
            </a:pPr>
            <a:r>
              <a:rPr lang="de-DE" sz="4000" b="1" dirty="0" smtClean="0">
                <a:solidFill>
                  <a:schemeClr val="accent6"/>
                </a:solidFill>
                <a:latin typeface="+mn-lt"/>
              </a:rPr>
              <a:t>Schulgebäude und Schulhöfe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143000" y="1066800"/>
            <a:ext cx="4327525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de-DE" altLang="de-DE"/>
              <a:t> 8 Klassenräume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de-DE" altLang="de-DE"/>
              <a:t> GL-Raum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de-DE" altLang="de-DE"/>
              <a:t> Musik- und Filmraum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de-DE" altLang="de-DE"/>
              <a:t> Kunst- und Werkraum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de-DE" altLang="de-DE"/>
              <a:t> Turnhalle</a:t>
            </a:r>
          </a:p>
        </p:txBody>
      </p:sp>
      <p:pic>
        <p:nvPicPr>
          <p:cNvPr id="7172" name="Picture 5" descr="C:\Users\Dewes\Pictures\Bilder Schülerzeitung 2013 2\Ran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7848600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562600" y="1066800"/>
            <a:ext cx="3186113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kumimoji="0" lang="de-DE" altLang="de-DE"/>
              <a:t> Computerraum</a:t>
            </a:r>
          </a:p>
          <a:p>
            <a:pPr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kumimoji="0" lang="de-DE" altLang="de-DE"/>
              <a:t> Aula </a:t>
            </a:r>
          </a:p>
          <a:p>
            <a:pPr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kumimoji="0" lang="de-DE" altLang="de-DE"/>
              <a:t> 5 OGS Räume</a:t>
            </a:r>
          </a:p>
          <a:p>
            <a:pPr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kumimoji="0" lang="de-DE" altLang="de-DE"/>
              <a:t> Mensa</a:t>
            </a:r>
          </a:p>
          <a:p>
            <a:pPr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kumimoji="0" lang="de-DE" altLang="de-DE"/>
              <a:t> 2 Schulhöfe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utoUpdateAnimBg="0"/>
      <p:bldP spid="512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Bilder Schülerzeitung 2013 2\Schule\Schulhof hinten kl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196975"/>
            <a:ext cx="78168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:\Users\Dewes\Pictures\Bilder Schülerzeitung 2013 2\Schulhof vorne kl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908050"/>
            <a:ext cx="7897812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altLang="de-DE" smtClean="0"/>
          </a:p>
        </p:txBody>
      </p:sp>
      <p:pic>
        <p:nvPicPr>
          <p:cNvPr id="10244" name="Picture 6" descr="C:\Users\Dewes\Pictures\Bilder Schülerzeitung 2013 2\Kunstraum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765175"/>
            <a:ext cx="7897812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altLang="de-DE" smtClean="0"/>
          </a:p>
        </p:txBody>
      </p:sp>
      <p:pic>
        <p:nvPicPr>
          <p:cNvPr id="11268" name="Picture 7" descr="C:\Users\Dewes\Pictures\Bilder Schülerzeitung 2013 2\Aula kl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04875"/>
            <a:ext cx="7897813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1173163" y="457200"/>
            <a:ext cx="7772400" cy="762000"/>
          </a:xfrm>
        </p:spPr>
        <p:txBody>
          <a:bodyPr/>
          <a:lstStyle/>
          <a:p>
            <a:r>
              <a:rPr lang="de-DE" altLang="de-DE" sz="4000" b="1" dirty="0" smtClean="0">
                <a:solidFill>
                  <a:schemeClr val="accent2"/>
                </a:solidFill>
                <a:latin typeface="Arial" charset="0"/>
              </a:rPr>
              <a:t>Leitbild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259632" y="1628800"/>
            <a:ext cx="7272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Wir wollen an unserer Schule </a:t>
            </a:r>
          </a:p>
          <a:p>
            <a:pPr algn="ctr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alle 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gemeinsam in gegenseitiger </a:t>
            </a:r>
            <a:r>
              <a:rPr lang="de-DE" sz="28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WERTSCHÄTZUNG</a:t>
            </a:r>
            <a:endParaRPr lang="de-DE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miteinander </a:t>
            </a:r>
          </a:p>
          <a:p>
            <a:pPr algn="ctr"/>
            <a:r>
              <a:rPr lang="de-DE" sz="28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LEBEN 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28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8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</a:t>
            </a:r>
          </a:p>
          <a:p>
            <a:endParaRPr lang="de-DE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8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Leben – Lernen - Wertschätzen</a:t>
            </a:r>
            <a:endParaRPr lang="de-DE" sz="2800" b="1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00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LIPS">
  <a:themeElements>
    <a:clrScheme name="SCHLIPS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SCHLIP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CHLIPS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LIPS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LIP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LIPS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LIPS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LIPS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Office\Vorlagen\Präsentationsdesigns\SCHLIPS.POT</Template>
  <TotalTime>0</TotalTime>
  <Words>708</Words>
  <Application>Microsoft Office PowerPoint</Application>
  <PresentationFormat>Bildschirmpräsentation (4:3)</PresentationFormat>
  <Paragraphs>203</Paragraphs>
  <Slides>31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6" baseType="lpstr">
      <vt:lpstr>Arial</vt:lpstr>
      <vt:lpstr>Calibri</vt:lpstr>
      <vt:lpstr>Monotype Sorts</vt:lpstr>
      <vt:lpstr>Times New Roman</vt:lpstr>
      <vt:lpstr>SCHLIPS</vt:lpstr>
      <vt:lpstr>GGS Vaalserquartier</vt:lpstr>
      <vt:lpstr>Wir führen Sie heute durch das Programm:</vt:lpstr>
      <vt:lpstr>Strukturdaten</vt:lpstr>
      <vt:lpstr>Schulgebäude und Schulhöfe</vt:lpstr>
      <vt:lpstr>PowerPoint-Präsentation</vt:lpstr>
      <vt:lpstr>PowerPoint-Präsentation</vt:lpstr>
      <vt:lpstr>PowerPoint-Präsentation</vt:lpstr>
      <vt:lpstr>PowerPoint-Präsentation</vt:lpstr>
      <vt:lpstr>Leitbild</vt:lpstr>
      <vt:lpstr>Schulprofil</vt:lpstr>
      <vt:lpstr>PowerPoint-Präsentation</vt:lpstr>
      <vt:lpstr>Musikalische Erziehung</vt:lpstr>
      <vt:lpstr>PowerPoint-Präsentation</vt:lpstr>
      <vt:lpstr>Begabungsförderung</vt:lpstr>
      <vt:lpstr>PowerPoint-Präsentation</vt:lpstr>
      <vt:lpstr>Natur-Tag</vt:lpstr>
      <vt:lpstr>Bachbegehung </vt:lpstr>
      <vt:lpstr>Kunst plus</vt:lpstr>
      <vt:lpstr>Mobilität, Bewegung und Gesundheit</vt:lpstr>
      <vt:lpstr>PowerPoint-Präsentation</vt:lpstr>
      <vt:lpstr>PowerPoint-Präsentation</vt:lpstr>
      <vt:lpstr>Förderverein</vt:lpstr>
      <vt:lpstr>Unser Offener Ganztag (OGS)</vt:lpstr>
      <vt:lpstr>PowerPoint-Präsentation</vt:lpstr>
      <vt:lpstr>Impressionen aus dem Schulleben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Schule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weiterführenden Schulen</dc:title>
  <dc:creator>GGS Broicher Siedlung</dc:creator>
  <cp:lastModifiedBy>Birgitta Froleyks</cp:lastModifiedBy>
  <cp:revision>168</cp:revision>
  <cp:lastPrinted>2022-09-23T13:48:50Z</cp:lastPrinted>
  <dcterms:created xsi:type="dcterms:W3CDTF">2006-11-08T20:00:07Z</dcterms:created>
  <dcterms:modified xsi:type="dcterms:W3CDTF">2022-09-24T11:10:22Z</dcterms:modified>
</cp:coreProperties>
</file>